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p14="http://schemas.microsoft.com/office/powerpoint/2010/main" xmlns=""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2688641"/>
            <a:ext cx="728710" cy="728710"/>
          </a:xfrm>
          <a:prstGeom prst="rect">
            <a:avLst/>
          </a:prstGeom>
        </p:spPr>
      </p:pic>
    </p:spTree>
    <p:extLst>
      <p:ext uri="{BB962C8B-B14F-4D97-AF65-F5344CB8AC3E}">
        <p14:creationId xmlns:p14="http://schemas.microsoft.com/office/powerpoint/2010/main" xmlns="" val="3839380075"/>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87798279"/>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5/21/2013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a14="http://schemas.microsoft.com/office/drawing/2010/main" xmlns=""/>
              </a:ext>
            </a:extLst>
          </a:blip>
          <a:stretch>
            <a:fillRect/>
          </a:stretch>
        </p:blipFill>
        <p:spPr>
          <a:xfrm>
            <a:off x="0" y="0"/>
            <a:ext cx="9144000" cy="1554480"/>
          </a:xfrm>
          <a:prstGeom prst="rect">
            <a:avLst/>
          </a:prstGeom>
        </p:spPr>
      </p:pic>
    </p:spTree>
    <p:extLst>
      <p:ext uri="{BB962C8B-B14F-4D97-AF65-F5344CB8AC3E}">
        <p14:creationId xmlns:p14="http://schemas.microsoft.com/office/powerpoint/2010/main" xmlns=""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sh%20and%20People%20MP4/MOD1.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rPr>
              <a:t>UNIT 1:</a:t>
            </a:r>
            <a:endParaRPr lang="en-US" sz="6000" b="1" dirty="0">
              <a:solidFill>
                <a:schemeClr val="accent5">
                  <a:lumMod val="50000"/>
                </a:schemeClr>
              </a:solidFill>
            </a:endParaRPr>
          </a:p>
        </p:txBody>
      </p:sp>
      <p:sp>
        <p:nvSpPr>
          <p:cNvPr id="3" name="Subtitle 2"/>
          <p:cNvSpPr>
            <a:spLocks noGrp="1"/>
          </p:cNvSpPr>
          <p:nvPr>
            <p:ph type="subTitle" idx="1"/>
          </p:nvPr>
        </p:nvSpPr>
        <p:spPr>
          <a:xfrm>
            <a:off x="2180492" y="3487565"/>
            <a:ext cx="5022166" cy="1436128"/>
          </a:xfrm>
        </p:spPr>
        <p:txBody>
          <a:bodyPr>
            <a:normAutofit/>
          </a:bodyPr>
          <a:lstStyle/>
          <a:p>
            <a:pPr algn="ctr"/>
            <a:r>
              <a:rPr lang="en-US" sz="4000" b="1" dirty="0" smtClean="0"/>
              <a:t>Threats to sustainable fisheries</a:t>
            </a:r>
            <a:endParaRPr lang="en-US" sz="4000" b="1" dirty="0"/>
          </a:p>
        </p:txBody>
      </p:sp>
    </p:spTree>
    <p:extLst>
      <p:ext uri="{BB962C8B-B14F-4D97-AF65-F5344CB8AC3E}">
        <p14:creationId xmlns="" xmlns:p14="http://schemas.microsoft.com/office/powerpoint/2010/main"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Threats</a:t>
            </a:r>
            <a:endParaRPr lang="en-AU" dirty="0"/>
          </a:p>
        </p:txBody>
      </p:sp>
      <p:sp>
        <p:nvSpPr>
          <p:cNvPr id="3" name="Content Placeholder 2"/>
          <p:cNvSpPr>
            <a:spLocks noGrp="1"/>
          </p:cNvSpPr>
          <p:nvPr>
            <p:ph idx="1"/>
          </p:nvPr>
        </p:nvSpPr>
        <p:spPr/>
        <p:txBody>
          <a:bodyPr>
            <a:normAutofit/>
          </a:bodyPr>
          <a:lstStyle/>
          <a:p>
            <a:endParaRPr lang="en-AU" sz="2400" i="1" dirty="0" smtClean="0"/>
          </a:p>
          <a:p>
            <a:r>
              <a:rPr lang="en-AU" sz="2400" i="1" dirty="0" smtClean="0"/>
              <a:t>Activity 1.4: In groups write down some local examples of social, economic and cultural consequences </a:t>
            </a:r>
            <a:r>
              <a:rPr lang="en-AU" sz="2400" i="1" smtClean="0"/>
              <a:t>of negative fishery </a:t>
            </a:r>
            <a:r>
              <a:rPr lang="en-AU" sz="2400" i="1" dirty="0" smtClean="0"/>
              <a:t>impacts? One person from each group to present back to the class.</a:t>
            </a:r>
          </a:p>
          <a:p>
            <a:endParaRPr lang="en-AU" sz="2400" i="1" dirty="0" smtClean="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Unit review</a:t>
            </a:r>
            <a:endParaRPr lang="en-AU" dirty="0"/>
          </a:p>
        </p:txBody>
      </p:sp>
      <p:sp>
        <p:nvSpPr>
          <p:cNvPr id="3" name="Content Placeholder 2"/>
          <p:cNvSpPr>
            <a:spLocks noGrp="1"/>
          </p:cNvSpPr>
          <p:nvPr>
            <p:ph idx="1"/>
          </p:nvPr>
        </p:nvSpPr>
        <p:spPr/>
        <p:txBody>
          <a:bodyPr>
            <a:normAutofit/>
          </a:bodyPr>
          <a:lstStyle/>
          <a:p>
            <a:r>
              <a:rPr lang="en-AU" sz="2400" b="1" dirty="0" smtClean="0"/>
              <a:t>THREATS TO FISHERIES</a:t>
            </a:r>
          </a:p>
          <a:p>
            <a:r>
              <a:rPr lang="en-AU" sz="2400" dirty="0" smtClean="0"/>
              <a:t>Internal threats</a:t>
            </a:r>
          </a:p>
          <a:p>
            <a:r>
              <a:rPr lang="en-AU" sz="2400" dirty="0" smtClean="0"/>
              <a:t>External threats</a:t>
            </a:r>
          </a:p>
          <a:p>
            <a:r>
              <a:rPr lang="en-AU" sz="2400" dirty="0" smtClean="0"/>
              <a:t>Threats impact on the entire ecosystem</a:t>
            </a:r>
          </a:p>
          <a:p>
            <a:r>
              <a:rPr lang="en-AU" sz="2400" dirty="0" smtClean="0"/>
              <a:t>Shifting ecological baselines</a:t>
            </a:r>
          </a:p>
          <a:p>
            <a:endParaRPr lang="en-AU" sz="2400" dirty="0" smtClean="0"/>
          </a:p>
          <a:p>
            <a:endParaRPr lang="en-AU" sz="2400" dirty="0" smtClean="0"/>
          </a:p>
          <a:p>
            <a:endParaRPr lang="en-AU" sz="2400" dirty="0" smtClean="0"/>
          </a:p>
          <a:p>
            <a:endParaRPr lang="en-AU" sz="2400" dirty="0"/>
          </a:p>
        </p:txBody>
      </p:sp>
    </p:spTree>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Unit review</a:t>
            </a:r>
            <a:endParaRPr lang="en-AU" dirty="0"/>
          </a:p>
        </p:txBody>
      </p:sp>
      <p:sp>
        <p:nvSpPr>
          <p:cNvPr id="3" name="Content Placeholder 2"/>
          <p:cNvSpPr>
            <a:spLocks noGrp="1"/>
          </p:cNvSpPr>
          <p:nvPr>
            <p:ph idx="1"/>
          </p:nvPr>
        </p:nvSpPr>
        <p:spPr/>
        <p:txBody>
          <a:bodyPr>
            <a:normAutofit/>
          </a:bodyPr>
          <a:lstStyle/>
          <a:p>
            <a:r>
              <a:rPr lang="en-AU" sz="2400" i="1" dirty="0" smtClean="0"/>
              <a:t>15 minute personal review: unit review, students to review main concepts of unit in the course notes, contribute any new words (new to them) to their own personal glossary in the back of their notebook (local language equivalent terms should also be recorded where possible)</a:t>
            </a:r>
          </a:p>
          <a:p>
            <a:endParaRPr lang="en-AU" sz="2400" i="1" dirty="0" smtClean="0"/>
          </a:p>
          <a:p>
            <a:r>
              <a:rPr lang="en-AU" sz="2400" b="1" u="sng" dirty="0" smtClean="0"/>
              <a:t>Homework</a:t>
            </a:r>
          </a:p>
          <a:p>
            <a:r>
              <a:rPr lang="de-DE" sz="2400" dirty="0" smtClean="0"/>
              <a:t>Interview your parents/grandparents/older neighbour about shifting baselines and their past fisheries experience compared with today. (Report back the next class)</a:t>
            </a:r>
            <a:endParaRPr lang="en-AU" sz="2400" i="1" dirty="0" smtClean="0"/>
          </a:p>
          <a:p>
            <a:endParaRPr lang="en-AU" sz="2400" dirty="0" smtClean="0"/>
          </a:p>
          <a:p>
            <a:endParaRPr lang="en-AU" sz="2400" dirty="0" smtClean="0"/>
          </a:p>
          <a:p>
            <a:endParaRPr lang="en-AU" sz="2400" dirty="0"/>
          </a:p>
        </p:txBody>
      </p:sp>
    </p:spTree>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threats</a:t>
            </a:r>
            <a:endParaRPr lang="en-US" dirty="0"/>
          </a:p>
        </p:txBody>
      </p:sp>
      <p:sp>
        <p:nvSpPr>
          <p:cNvPr id="3" name="Content Placeholder 2"/>
          <p:cNvSpPr>
            <a:spLocks noGrp="1"/>
          </p:cNvSpPr>
          <p:nvPr>
            <p:ph idx="1"/>
          </p:nvPr>
        </p:nvSpPr>
        <p:spPr>
          <a:xfrm>
            <a:off x="253218" y="1750410"/>
            <a:ext cx="8637564" cy="4565984"/>
          </a:xfrm>
        </p:spPr>
        <p:txBody>
          <a:bodyPr>
            <a:normAutofit/>
          </a:bodyPr>
          <a:lstStyle/>
          <a:p>
            <a:r>
              <a:rPr lang="en-US" sz="2400" i="1" dirty="0" smtClean="0"/>
              <a:t>Activity 1.1: List three (3) potential threats to fisheries.</a:t>
            </a:r>
          </a:p>
          <a:p>
            <a:endParaRPr lang="en-US" sz="1200" i="1" dirty="0" smtClean="0"/>
          </a:p>
          <a:p>
            <a:r>
              <a:rPr lang="en-US" sz="2400" b="1" dirty="0" smtClean="0"/>
              <a:t>INTERNAL THREATS</a:t>
            </a:r>
          </a:p>
          <a:p>
            <a:r>
              <a:rPr lang="en-US" sz="2400" b="1" dirty="0" smtClean="0"/>
              <a:t>Overfishing</a:t>
            </a:r>
            <a:r>
              <a:rPr lang="en-US" sz="2400" dirty="0" smtClean="0"/>
              <a:t> –</a:t>
            </a:r>
          </a:p>
          <a:p>
            <a:pPr lvl="1">
              <a:buFont typeface="Arial" pitchFamily="34" charset="0"/>
              <a:buChar char="•"/>
            </a:pPr>
            <a:r>
              <a:rPr lang="en-US" sz="2400" dirty="0" smtClean="0"/>
              <a:t>Retained species (target &amp; by-product)</a:t>
            </a:r>
            <a:endParaRPr lang="en-US" sz="2400" dirty="0"/>
          </a:p>
          <a:p>
            <a:pPr lvl="1">
              <a:buFont typeface="Arial" pitchFamily="34" charset="0"/>
              <a:buChar char="•"/>
            </a:pPr>
            <a:r>
              <a:rPr lang="en-US" sz="2400" dirty="0" smtClean="0"/>
              <a:t>Bycatch species</a:t>
            </a:r>
          </a:p>
          <a:p>
            <a:pPr lvl="1">
              <a:buFont typeface="Arial" pitchFamily="34" charset="0"/>
              <a:buChar char="•"/>
            </a:pPr>
            <a:r>
              <a:rPr lang="en-US" sz="2400" dirty="0" smtClean="0"/>
              <a:t>Growth overfishing</a:t>
            </a:r>
          </a:p>
          <a:p>
            <a:pPr lvl="1">
              <a:buFont typeface="Arial" pitchFamily="34" charset="0"/>
              <a:buChar char="•"/>
            </a:pPr>
            <a:r>
              <a:rPr lang="en-US" sz="2400" dirty="0" smtClean="0"/>
              <a:t>Recruitment overfishing</a:t>
            </a:r>
          </a:p>
          <a:p>
            <a:pPr>
              <a:spcBef>
                <a:spcPts val="1200"/>
              </a:spcBef>
              <a:spcAft>
                <a:spcPts val="1200"/>
              </a:spcAft>
            </a:pPr>
            <a:r>
              <a:rPr lang="en-US" sz="2400" i="1" dirty="0" smtClean="0"/>
              <a:t>Activity 1.2: Discuss local examples of fishing impacts using a timeline. </a:t>
            </a:r>
          </a:p>
        </p:txBody>
      </p:sp>
    </p:spTree>
    <p:extLst>
      <p:ext uri="{BB962C8B-B14F-4D97-AF65-F5344CB8AC3E}">
        <p14:creationId xmlns="" xmlns:p14="http://schemas.microsoft.com/office/powerpoint/2010/main" val="386016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threats</a:t>
            </a:r>
            <a:endParaRPr lang="en-US" dirty="0"/>
          </a:p>
        </p:txBody>
      </p:sp>
      <p:sp>
        <p:nvSpPr>
          <p:cNvPr id="3" name="Content Placeholder 2"/>
          <p:cNvSpPr>
            <a:spLocks noGrp="1"/>
          </p:cNvSpPr>
          <p:nvPr>
            <p:ph idx="1"/>
          </p:nvPr>
        </p:nvSpPr>
        <p:spPr>
          <a:xfrm>
            <a:off x="253218" y="1750410"/>
            <a:ext cx="8637564" cy="1115620"/>
          </a:xfrm>
        </p:spPr>
        <p:txBody>
          <a:bodyPr>
            <a:normAutofit/>
          </a:bodyPr>
          <a:lstStyle/>
          <a:p>
            <a:r>
              <a:rPr lang="en-US" sz="2400" b="1" dirty="0" smtClean="0"/>
              <a:t>Destructive fishing </a:t>
            </a:r>
            <a:r>
              <a:rPr lang="en-US" sz="2400" dirty="0" smtClean="0"/>
              <a:t>– explosives, poisons, trawling.</a:t>
            </a:r>
          </a:p>
          <a:p>
            <a:r>
              <a:rPr lang="en-US" sz="2400" b="1" dirty="0" smtClean="0"/>
              <a:t>Ecosystem impacts </a:t>
            </a:r>
            <a:r>
              <a:rPr lang="en-US" sz="2400" dirty="0" smtClean="0"/>
              <a:t>– see ecosystem foodweb (next slide)</a:t>
            </a:r>
          </a:p>
        </p:txBody>
      </p:sp>
      <p:pic>
        <p:nvPicPr>
          <p:cNvPr id="4" name="Picture 3"/>
          <p:cNvPicPr/>
          <p:nvPr/>
        </p:nvPicPr>
        <p:blipFill>
          <a:blip r:embed="rId3" cstate="print"/>
          <a:srcRect/>
          <a:stretch>
            <a:fillRect/>
          </a:stretch>
        </p:blipFill>
        <p:spPr bwMode="auto">
          <a:xfrm>
            <a:off x="681096" y="2688609"/>
            <a:ext cx="3601720" cy="2703195"/>
          </a:xfrm>
          <a:prstGeom prst="rect">
            <a:avLst/>
          </a:prstGeom>
          <a:noFill/>
          <a:ln w="9525">
            <a:noFill/>
            <a:miter lim="800000"/>
            <a:headEnd/>
            <a:tailEnd/>
          </a:ln>
        </p:spPr>
      </p:pic>
      <p:pic>
        <p:nvPicPr>
          <p:cNvPr id="5" name="Picture 4" descr="dynamite-blast3J.jpg"/>
          <p:cNvPicPr>
            <a:picLocks noChangeAspect="1"/>
          </p:cNvPicPr>
          <p:nvPr/>
        </p:nvPicPr>
        <p:blipFill>
          <a:blip r:embed="rId4"/>
          <a:stretch>
            <a:fillRect/>
          </a:stretch>
        </p:blipFill>
        <p:spPr>
          <a:xfrm>
            <a:off x="4828378" y="2688609"/>
            <a:ext cx="3430451" cy="2703195"/>
          </a:xfrm>
          <a:prstGeom prst="rect">
            <a:avLst/>
          </a:prstGeom>
        </p:spPr>
      </p:pic>
    </p:spTree>
    <p:extLst>
      <p:ext uri="{BB962C8B-B14F-4D97-AF65-F5344CB8AC3E}">
        <p14:creationId xmlns="" xmlns:p14="http://schemas.microsoft.com/office/powerpoint/2010/main" val="386016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Ecosystem impacts</a:t>
            </a:r>
            <a:endParaRPr lang="en-AU" dirty="0"/>
          </a:p>
        </p:txBody>
      </p:sp>
      <p:pic>
        <p:nvPicPr>
          <p:cNvPr id="5" name="Content Placeholder 4" descr="ecosystem impacts fishing_580x440.gif"/>
          <p:cNvPicPr>
            <a:picLocks noGrp="1" noChangeAspect="1"/>
          </p:cNvPicPr>
          <p:nvPr>
            <p:ph idx="1"/>
          </p:nvPr>
        </p:nvPicPr>
        <p:blipFill>
          <a:blip r:embed="rId3" cstate="print"/>
          <a:stretch>
            <a:fillRect/>
          </a:stretch>
        </p:blipFill>
        <p:spPr>
          <a:xfrm>
            <a:off x="0" y="1546935"/>
            <a:ext cx="7000949" cy="5311065"/>
          </a:xfrm>
        </p:spPr>
      </p:pic>
      <p:sp>
        <p:nvSpPr>
          <p:cNvPr id="4" name="Rectangle 3"/>
          <p:cNvSpPr/>
          <p:nvPr/>
        </p:nvSpPr>
        <p:spPr>
          <a:xfrm>
            <a:off x="7000949" y="2459504"/>
            <a:ext cx="2092251" cy="2308324"/>
          </a:xfrm>
          <a:prstGeom prst="rect">
            <a:avLst/>
          </a:prstGeom>
        </p:spPr>
        <p:txBody>
          <a:bodyPr wrap="square">
            <a:spAutoFit/>
          </a:bodyPr>
          <a:lstStyle/>
          <a:p>
            <a:pPr>
              <a:spcBef>
                <a:spcPts val="1200"/>
              </a:spcBef>
              <a:spcAft>
                <a:spcPts val="1200"/>
              </a:spcAft>
            </a:pPr>
            <a:r>
              <a:rPr lang="en-US" sz="2400" i="1" dirty="0" smtClean="0">
                <a:latin typeface="Candara" pitchFamily="34" charset="0"/>
              </a:rPr>
              <a:t>Activity 1.2: Discuss local examples of fishing impacts using a timeline. </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External threats</a:t>
            </a:r>
            <a:endParaRPr lang="en-AU" dirty="0"/>
          </a:p>
        </p:txBody>
      </p:sp>
      <p:sp>
        <p:nvSpPr>
          <p:cNvPr id="3" name="Content Placeholder 2"/>
          <p:cNvSpPr>
            <a:spLocks noGrp="1"/>
          </p:cNvSpPr>
          <p:nvPr>
            <p:ph idx="1"/>
          </p:nvPr>
        </p:nvSpPr>
        <p:spPr>
          <a:xfrm>
            <a:off x="0" y="2197290"/>
            <a:ext cx="2483893" cy="3835019"/>
          </a:xfrm>
        </p:spPr>
        <p:txBody>
          <a:bodyPr>
            <a:normAutofit/>
          </a:bodyPr>
          <a:lstStyle/>
          <a:p>
            <a:pPr algn="ctr"/>
            <a:r>
              <a:rPr lang="en-US" sz="2400" b="1" dirty="0" smtClean="0"/>
              <a:t>EXTERNAL THREATS</a:t>
            </a:r>
          </a:p>
          <a:p>
            <a:r>
              <a:rPr lang="en-US" sz="2400" b="1" dirty="0" smtClean="0"/>
              <a:t>Downstream (catchment) impacts </a:t>
            </a:r>
            <a:r>
              <a:rPr lang="en-US" sz="2400" dirty="0" smtClean="0"/>
              <a:t>– farming, mining, agriculture, coastal development.</a:t>
            </a:r>
            <a:endParaRPr lang="en-AU" sz="2400" dirty="0" smtClean="0"/>
          </a:p>
          <a:p>
            <a:pPr lvl="1">
              <a:buFont typeface="Arial" pitchFamily="34" charset="0"/>
              <a:buChar char="•"/>
            </a:pPr>
            <a:endParaRPr lang="en-AU" sz="2400" dirty="0"/>
          </a:p>
        </p:txBody>
      </p:sp>
      <p:pic>
        <p:nvPicPr>
          <p:cNvPr id="4" name="Picture 3"/>
          <p:cNvPicPr/>
          <p:nvPr/>
        </p:nvPicPr>
        <p:blipFill>
          <a:blip r:embed="rId3" cstate="print"/>
          <a:srcRect/>
          <a:stretch>
            <a:fillRect/>
          </a:stretch>
        </p:blipFill>
        <p:spPr bwMode="auto">
          <a:xfrm>
            <a:off x="2306473" y="1750410"/>
            <a:ext cx="6837528" cy="470165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External threats cont.</a:t>
            </a:r>
            <a:endParaRPr lang="en-AU" dirty="0"/>
          </a:p>
        </p:txBody>
      </p:sp>
      <p:sp>
        <p:nvSpPr>
          <p:cNvPr id="3" name="Content Placeholder 2"/>
          <p:cNvSpPr>
            <a:spLocks noGrp="1"/>
          </p:cNvSpPr>
          <p:nvPr>
            <p:ph idx="1"/>
          </p:nvPr>
        </p:nvSpPr>
        <p:spPr/>
        <p:txBody>
          <a:bodyPr>
            <a:normAutofit/>
          </a:bodyPr>
          <a:lstStyle/>
          <a:p>
            <a:r>
              <a:rPr lang="en-AU" sz="2400" b="1" dirty="0" smtClean="0"/>
              <a:t>Illegal foreign fishing </a:t>
            </a:r>
          </a:p>
          <a:p>
            <a:r>
              <a:rPr lang="en-AU" sz="2400" b="1" dirty="0" smtClean="0"/>
              <a:t>Climate change </a:t>
            </a:r>
          </a:p>
          <a:p>
            <a:pPr lvl="1">
              <a:buFont typeface="Arial" pitchFamily="34" charset="0"/>
              <a:buChar char="•"/>
            </a:pPr>
            <a:r>
              <a:rPr lang="en-AU" sz="2400" dirty="0" smtClean="0"/>
              <a:t>Direct effects on species</a:t>
            </a:r>
          </a:p>
          <a:p>
            <a:pPr lvl="1">
              <a:buFont typeface="Arial" pitchFamily="34" charset="0"/>
              <a:buChar char="•"/>
            </a:pPr>
            <a:r>
              <a:rPr lang="en-AU" sz="2400" dirty="0" smtClean="0"/>
              <a:t>Indirect effects through habitat modification</a:t>
            </a:r>
          </a:p>
          <a:p>
            <a:pPr lvl="1">
              <a:buFont typeface="Arial" pitchFamily="34" charset="0"/>
              <a:buChar char="•"/>
            </a:pPr>
            <a:r>
              <a:rPr lang="en-AU" sz="2400" dirty="0" smtClean="0"/>
              <a:t>Changes include temperature, rainfall, ocean pH, currents, sea level</a:t>
            </a:r>
          </a:p>
          <a:p>
            <a:r>
              <a:rPr lang="en-AU" sz="2400" b="1" dirty="0" smtClean="0"/>
              <a:t>Externally sourced pollutants</a:t>
            </a:r>
          </a:p>
          <a:p>
            <a:pPr lvl="1">
              <a:buFont typeface="Arial" pitchFamily="34" charset="0"/>
              <a:buChar char="•"/>
            </a:pPr>
            <a:r>
              <a:rPr lang="en-AU" sz="2400" dirty="0" smtClean="0"/>
              <a:t>Pollution from other catchments/countries</a:t>
            </a:r>
          </a:p>
          <a:p>
            <a:pPr lvl="1">
              <a:buFont typeface="Arial" pitchFamily="34" charset="0"/>
              <a:buChar char="•"/>
            </a:pPr>
            <a:r>
              <a:rPr lang="en-AU" sz="2400" dirty="0" smtClean="0"/>
              <a:t>Discarded nets (ghost fishing)</a:t>
            </a:r>
          </a:p>
          <a:p>
            <a:pPr lvl="1">
              <a:buFont typeface="Arial" pitchFamily="34" charset="0"/>
              <a:buChar char="•"/>
            </a:pPr>
            <a:r>
              <a:rPr lang="en-AU" sz="2400" dirty="0" smtClean="0"/>
              <a:t>Other marine debris</a:t>
            </a:r>
          </a:p>
          <a:p>
            <a:pPr lvl="1">
              <a:buNone/>
            </a:pPr>
            <a:endParaRPr lang="en-AU" sz="2400" dirty="0" smtClean="0"/>
          </a:p>
          <a:p>
            <a:pPr lvl="1">
              <a:buFont typeface="Arial" pitchFamily="34" charset="0"/>
              <a:buChar char="•"/>
            </a:pPr>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Local threats</a:t>
            </a:r>
            <a:endParaRPr lang="en-AU" dirty="0"/>
          </a:p>
        </p:txBody>
      </p:sp>
      <p:sp>
        <p:nvSpPr>
          <p:cNvPr id="3" name="Content Placeholder 2"/>
          <p:cNvSpPr>
            <a:spLocks noGrp="1"/>
          </p:cNvSpPr>
          <p:nvPr>
            <p:ph idx="1"/>
          </p:nvPr>
        </p:nvSpPr>
        <p:spPr/>
        <p:txBody>
          <a:bodyPr>
            <a:normAutofit/>
          </a:bodyPr>
          <a:lstStyle/>
          <a:p>
            <a:endParaRPr lang="en-AU" sz="2400" dirty="0" smtClean="0"/>
          </a:p>
          <a:p>
            <a:r>
              <a:rPr lang="en-AU" sz="2400" i="1" dirty="0" smtClean="0"/>
              <a:t>Activity 1.3: Using the examples of local fishery threats identified earlier, rank them from most dangerous to least.</a:t>
            </a:r>
          </a:p>
          <a:p>
            <a:endParaRPr lang="en-AU" sz="2400" i="1"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threats in PICTs</a:t>
            </a:r>
            <a:endParaRPr lang="en-A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561515"/>
            <a:ext cx="9143999" cy="479708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Threats</a:t>
            </a:r>
            <a:endParaRPr lang="en-AU" dirty="0"/>
          </a:p>
        </p:txBody>
      </p:sp>
      <p:sp>
        <p:nvSpPr>
          <p:cNvPr id="3" name="Content Placeholder 2"/>
          <p:cNvSpPr>
            <a:spLocks noGrp="1"/>
          </p:cNvSpPr>
          <p:nvPr>
            <p:ph idx="1"/>
          </p:nvPr>
        </p:nvSpPr>
        <p:spPr>
          <a:xfrm>
            <a:off x="457200" y="1575582"/>
            <a:ext cx="8229600" cy="4726744"/>
          </a:xfrm>
        </p:spPr>
        <p:txBody>
          <a:bodyPr>
            <a:normAutofit fontScale="92500" lnSpcReduction="10000"/>
          </a:bodyPr>
          <a:lstStyle/>
          <a:p>
            <a:r>
              <a:rPr lang="en-AU" sz="2400" b="1" dirty="0" smtClean="0"/>
              <a:t>Shifting ecological baselines</a:t>
            </a:r>
          </a:p>
          <a:p>
            <a:pPr lvl="1">
              <a:buFont typeface="Arial" pitchFamily="34" charset="0"/>
              <a:buChar char="•"/>
            </a:pPr>
            <a:r>
              <a:rPr lang="en-AU" sz="2400" dirty="0" smtClean="0"/>
              <a:t>What is a healthy ecosystem?</a:t>
            </a:r>
          </a:p>
          <a:p>
            <a:pPr lvl="1">
              <a:buFont typeface="Arial" pitchFamily="34" charset="0"/>
              <a:buChar char="•"/>
            </a:pPr>
            <a:r>
              <a:rPr lang="en-AU" sz="2400" dirty="0" smtClean="0"/>
              <a:t>Each generation has a different ‘baseline’</a:t>
            </a:r>
          </a:p>
          <a:p>
            <a:pPr lvl="1">
              <a:spcAft>
                <a:spcPts val="1200"/>
              </a:spcAft>
              <a:buFont typeface="Arial" pitchFamily="34" charset="0"/>
              <a:buChar char="•"/>
            </a:pPr>
            <a:r>
              <a:rPr lang="en-AU" sz="2400" dirty="0" smtClean="0"/>
              <a:t>Historical knowledge important</a:t>
            </a:r>
          </a:p>
          <a:p>
            <a:pPr>
              <a:spcAft>
                <a:spcPts val="1200"/>
              </a:spcAft>
            </a:pPr>
            <a:r>
              <a:rPr lang="en-AU" sz="2400" b="1" i="1" dirty="0" smtClean="0">
                <a:hlinkClick r:id="rId3" action="ppaction://hlinkfile"/>
              </a:rPr>
              <a:t>DVD – Plenty more fish in the sea?</a:t>
            </a:r>
            <a:endParaRPr lang="en-AU" sz="2400" b="1" i="1" dirty="0" smtClean="0"/>
          </a:p>
          <a:p>
            <a:r>
              <a:rPr lang="en-AU" sz="2400" b="1" dirty="0" smtClean="0"/>
              <a:t>Consequences of threats to fisheries</a:t>
            </a:r>
          </a:p>
          <a:p>
            <a:pPr lvl="1">
              <a:buFont typeface="Arial" pitchFamily="34" charset="0"/>
              <a:buChar char="•"/>
            </a:pPr>
            <a:r>
              <a:rPr lang="en-AU" sz="2400" dirty="0" smtClean="0"/>
              <a:t>Altered ecosystem structure and functioning</a:t>
            </a:r>
          </a:p>
          <a:p>
            <a:pPr lvl="1">
              <a:buFont typeface="Arial" pitchFamily="34" charset="0"/>
              <a:buChar char="•"/>
            </a:pPr>
            <a:r>
              <a:rPr lang="en-AU" sz="2400" dirty="0" smtClean="0"/>
              <a:t>Altered species composition</a:t>
            </a:r>
          </a:p>
          <a:p>
            <a:pPr lvl="2">
              <a:buBlip>
                <a:blip r:embed="rId4"/>
              </a:buBlip>
            </a:pPr>
            <a:r>
              <a:rPr lang="en-AU" sz="2400" dirty="0" smtClean="0"/>
              <a:t> Social and economic impacts</a:t>
            </a:r>
          </a:p>
          <a:p>
            <a:endParaRPr lang="en-AU" sz="2400" i="1" dirty="0" smtClean="0"/>
          </a:p>
          <a:p>
            <a:r>
              <a:rPr lang="en-AU" sz="2600" b="1" dirty="0" smtClean="0">
                <a:solidFill>
                  <a:srgbClr val="002060"/>
                </a:solidFill>
              </a:rPr>
              <a:t>Must therefore manage ALL parts of the ecosystem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380</TotalTime>
  <Words>380</Words>
  <Application>Microsoft Office PowerPoint</Application>
  <PresentationFormat>On-screen Show (4:3)</PresentationFormat>
  <Paragraphs>75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20120903 EAFM template</vt:lpstr>
      <vt:lpstr>UNIT 1:</vt:lpstr>
      <vt:lpstr>Internal threats</vt:lpstr>
      <vt:lpstr>Internal threats</vt:lpstr>
      <vt:lpstr>Ecosystem impacts</vt:lpstr>
      <vt:lpstr>External threats</vt:lpstr>
      <vt:lpstr>External threats cont.</vt:lpstr>
      <vt:lpstr>Local threats</vt:lpstr>
      <vt:lpstr>Key threats in PICTs</vt:lpstr>
      <vt:lpstr>Threats</vt:lpstr>
      <vt:lpstr>Threats</vt:lpstr>
      <vt:lpstr>Unit review</vt:lpstr>
      <vt:lpstr>Unit review</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Dave</cp:lastModifiedBy>
  <cp:revision>39</cp:revision>
  <dcterms:created xsi:type="dcterms:W3CDTF">2012-08-27T02:37:52Z</dcterms:created>
  <dcterms:modified xsi:type="dcterms:W3CDTF">2013-05-21T00:58:52Z</dcterms:modified>
</cp:coreProperties>
</file>